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307" r:id="rId4"/>
    <p:sldId id="308" r:id="rId5"/>
    <p:sldId id="310" r:id="rId6"/>
    <p:sldId id="312" r:id="rId7"/>
    <p:sldId id="313" r:id="rId8"/>
    <p:sldId id="332" r:id="rId9"/>
    <p:sldId id="333" r:id="rId10"/>
    <p:sldId id="334" r:id="rId11"/>
    <p:sldId id="317" r:id="rId12"/>
    <p:sldId id="303" r:id="rId13"/>
    <p:sldId id="304" r:id="rId14"/>
    <p:sldId id="323" r:id="rId15"/>
    <p:sldId id="322" r:id="rId16"/>
    <p:sldId id="336" r:id="rId17"/>
    <p:sldId id="337" r:id="rId18"/>
    <p:sldId id="339" r:id="rId19"/>
    <p:sldId id="338" r:id="rId20"/>
    <p:sldId id="343" r:id="rId21"/>
    <p:sldId id="344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A3E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lIns="91432" tIns="45716" rIns="91432" bIns="45716">
            <a:normAutofit/>
          </a:bodyPr>
          <a:lstStyle/>
          <a:p>
            <a:pPr>
              <a:spcBef>
                <a:spcPts val="1999"/>
              </a:spcBef>
              <a:buClr>
                <a:srgbClr val="6FB7D7"/>
              </a:buClr>
              <a:buSzPct val="110000"/>
              <a:buFont typeface="Wingdings 2" pitchFamily="18" charset="2"/>
              <a:buNone/>
              <a:defRPr/>
            </a:pPr>
            <a:endParaRPr lang="en-US" sz="3200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0"/>
            <a:ext cx="6498158" cy="1724867"/>
          </a:xfrm>
        </p:spPr>
        <p:txBody>
          <a:bodyPr rtlCol="0">
            <a:noAutofit/>
          </a:bodyPr>
          <a:lstStyle>
            <a:lvl1pPr marL="0" indent="0" algn="ctr" defTabSz="914318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3299013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318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95FDCDB8-71EF-4148-9C4C-64B6C03D9EDD}" type="datetimeFigureOut">
              <a:rPr lang="es-ES" smtClean="0"/>
              <a:pPr>
                <a:defRPr/>
              </a:pPr>
              <a:t>2/28/17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D5BB745B-C9B3-4509-A349-BE20EC5B9A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69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4079545" cy="1162050"/>
          </a:xfrm>
        </p:spPr>
        <p:txBody>
          <a:bodyPr/>
          <a:lstStyle>
            <a:lvl1pPr algn="ctr">
              <a:defRPr sz="3600" b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Times New Roman"/>
                <a:cs typeface="Times New Roman"/>
              </a:defRPr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3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318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1FCDDA94-BCFB-4DA8-9978-C5F63579871A}" type="datetimeFigureOut">
              <a:rPr lang="es-ES" smtClean="0"/>
              <a:pPr>
                <a:defRPr/>
              </a:pPr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184CEE81-F4E5-407E-8EC0-23E3893301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72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714808-1E1A-41B3-AAA8-8810FB8A8D6F}" type="datetimeFigureOut">
              <a:rPr lang="es-ES"/>
              <a:pPr>
                <a:defRPr/>
              </a:pPr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A5224E-7FCC-4043-9639-E210A4477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6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1F48CB-286E-4433-ABA8-55FC9D21DA2F}" type="datetimeFigureOut">
              <a:rPr lang="es-ES"/>
              <a:pPr>
                <a:defRPr/>
              </a:pPr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FC50F2-28D6-4E65-880A-21D067457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9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E338178-5B69-4086-BB41-C2AF64DA5EA3}" type="datetime1">
              <a:rPr lang="es-ES"/>
              <a:pPr>
                <a:defRPr/>
              </a:pPr>
              <a:t>2/28/17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1F5092-FA39-46AE-BD01-E838B45EC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56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3352802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4771030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1EFEF94-67C2-47AD-AACB-17FA0FAD4321}" type="datetime1">
              <a:rPr lang="en-US"/>
              <a:pPr>
                <a:defRPr/>
              </a:pPr>
              <a:t>2/28/17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1EF7C6-180B-4D0F-BF76-3F0DB38C37AC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8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736006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166DB6-7C3F-45D2-837D-5C7AD421F9D5}" type="datetimeFigureOut">
              <a:rPr lang="es-ES"/>
              <a:pPr>
                <a:defRPr/>
              </a:pPr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64A51A-5EA5-4AE9-814D-A8D00B153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61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0DEBF6-40BD-4179-8E83-A2D8F59BB524}" type="datetimeFigureOut">
              <a:rPr lang="es-ES"/>
              <a:pPr>
                <a:defRPr/>
              </a:pPr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547AD0-C95A-4344-B070-779F234F3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12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6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6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C47FC0-6613-48A1-80FC-261A8F65DA8B}" type="datetimeFigureOut">
              <a:rPr lang="es-ES"/>
              <a:pPr>
                <a:defRPr/>
              </a:pPr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D355C9-40BA-4BBC-A886-8E03C372F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84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18EEA35-FB40-422E-AE40-6AB8C1E3BE46}" type="datetimeFigureOut">
              <a:rPr lang="es-ES"/>
              <a:pPr>
                <a:defRPr/>
              </a:pPr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274541-9932-4061-B3B0-1828C4627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3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880E73-F912-44B4-9C2A-79437F6A9F68}" type="datetimeFigureOut">
              <a:rPr lang="es-ES"/>
              <a:pPr>
                <a:defRPr/>
              </a:pPr>
              <a:t>2/28/17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5FA5F1-D537-46A7-BBF1-F3B73B07C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36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69BCD86-30A0-4F5B-AFE1-A1ABDB0BD985}" type="datetimeFigureOut">
              <a:rPr lang="es-ES"/>
              <a:pPr>
                <a:defRPr/>
              </a:pPr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921B5E-4623-4C75-AFE6-6F73E9E54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09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 descr="wiley_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48400"/>
            <a:ext cx="361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838200" y="6289675"/>
            <a:ext cx="6455950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latin typeface="Times New Roman"/>
                <a:cs typeface="Times New Roman"/>
              </a:rPr>
              <a:t>PowerPoint Presentation for Dennis, Wixom, &amp; </a:t>
            </a:r>
            <a:r>
              <a:rPr lang="en-US" sz="1100" dirty="0" err="1" smtClean="0">
                <a:latin typeface="Times New Roman"/>
                <a:cs typeface="Times New Roman"/>
              </a:rPr>
              <a:t>Tegarden</a:t>
            </a:r>
            <a:r>
              <a:rPr lang="en-US" sz="1100" dirty="0" smtClean="0">
                <a:latin typeface="Times New Roman"/>
                <a:cs typeface="Times New Roman"/>
              </a:rPr>
              <a:t> </a:t>
            </a:r>
            <a:r>
              <a:rPr lang="en-US" sz="1100" i="1" dirty="0" smtClean="0">
                <a:latin typeface="Times New Roman"/>
                <a:cs typeface="Times New Roman"/>
              </a:rPr>
              <a:t>Systems Analysis and Design with UML, 5th Edition</a:t>
            </a:r>
          </a:p>
          <a:p>
            <a:pPr eaLnBrk="1" hangingPunct="1">
              <a:defRPr/>
            </a:pPr>
            <a:r>
              <a:rPr lang="en-US" sz="1000" dirty="0" smtClean="0">
                <a:latin typeface="Times New Roman"/>
                <a:cs typeface="Times New Roman"/>
              </a:rPr>
              <a:t>Copyright © 2015 John Wiley &amp; Sons, Inc.  All rights reserved.</a:t>
            </a:r>
          </a:p>
        </p:txBody>
      </p:sp>
      <p:pic>
        <p:nvPicPr>
          <p:cNvPr id="1030" name="Picture 6" descr="wiley_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48400"/>
            <a:ext cx="361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wiley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48400"/>
            <a:ext cx="361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Times New Roman"/>
          <a:ea typeface="MS PGothic" pitchFamily="34" charset="-128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MS PGothic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MS PGothic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MS PGothic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MS PGothic" pitchFamily="34" charset="-128"/>
          <a:cs typeface="ＭＳ Ｐゴシック" pitchFamily="-107" charset="-128"/>
        </a:defRPr>
      </a:lvl5pPr>
      <a:lvl6pPr marL="457159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6pPr>
      <a:lvl7pPr marL="914318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7pPr>
      <a:lvl8pPr marL="1371477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8pPr>
      <a:lvl9pPr marL="1828637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7663" indent="-347663" algn="l" rtl="0" eaLnBrk="0" fontAlgn="base" hangingPunct="0">
        <a:spcBef>
          <a:spcPct val="0"/>
        </a:spcBef>
        <a:spcAft>
          <a:spcPts val="60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Times New Roman"/>
          <a:ea typeface="MS PGothic" pitchFamily="34" charset="-128"/>
          <a:cs typeface="Times New Roman"/>
        </a:defRPr>
      </a:lvl1pPr>
      <a:lvl2pPr marL="684213" indent="-334963" algn="l" rtl="0" eaLnBrk="0" fontAlgn="base" hangingPunct="0">
        <a:spcBef>
          <a:spcPct val="0"/>
        </a:spcBef>
        <a:spcAft>
          <a:spcPts val="60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Times New Roman"/>
          <a:ea typeface="MS PGothic" pitchFamily="34" charset="-128"/>
          <a:cs typeface="Times New Roman"/>
        </a:defRPr>
      </a:lvl2pPr>
      <a:lvl3pPr marL="966788" indent="-280988" algn="l" rtl="0" eaLnBrk="0" fontAlgn="base" hangingPunct="0">
        <a:spcBef>
          <a:spcPct val="0"/>
        </a:spcBef>
        <a:spcAft>
          <a:spcPts val="60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Times New Roman"/>
          <a:ea typeface="MS PGothic" pitchFamily="34" charset="-128"/>
          <a:cs typeface="Times New Roman"/>
        </a:defRPr>
      </a:lvl3pPr>
      <a:lvl4pPr marL="1262063" indent="-293688" algn="l" rtl="0" eaLnBrk="0" fontAlgn="base" hangingPunct="0">
        <a:spcBef>
          <a:spcPct val="0"/>
        </a:spcBef>
        <a:spcAft>
          <a:spcPts val="60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1600" kern="1200">
          <a:solidFill>
            <a:srgbClr val="595959"/>
          </a:solidFill>
          <a:latin typeface="Times New Roman"/>
          <a:ea typeface="MS PGothic" pitchFamily="34" charset="-128"/>
          <a:cs typeface="Times New Roman"/>
        </a:defRPr>
      </a:lvl4pPr>
      <a:lvl5pPr marL="1544638" indent="-280988" algn="l" rtl="0" eaLnBrk="0" fontAlgn="base" hangingPunct="0">
        <a:spcBef>
          <a:spcPct val="0"/>
        </a:spcBef>
        <a:spcAft>
          <a:spcPts val="60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1400" kern="1200">
          <a:solidFill>
            <a:srgbClr val="595959"/>
          </a:solidFill>
          <a:latin typeface="Times New Roman"/>
          <a:ea typeface="MS PGothic" pitchFamily="34" charset="-128"/>
          <a:cs typeface="Times New Roman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371600" y="1981200"/>
            <a:ext cx="6499225" cy="228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58</a:t>
            </a:r>
            <a: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9:</a:t>
            </a:r>
            <a:b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Management Layer Design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87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NoSQL Data Stores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49275" y="1295400"/>
            <a:ext cx="8042275" cy="487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Newest type; used primarily for complex data types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support SQL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standards exist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very fast queries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may not be consistent since there are no locking mechanisms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Key-value data stores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data stores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Columnar data stores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Immaturity of technology prevents traditional business application support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49275" y="-457200"/>
            <a:ext cx="8042275" cy="13366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Persistence Formats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49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Problem-Domain Objects to Object-Persistence Formats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objects to an OODBMS format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concrete class has a corresponding object persistence class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a data access and manipulation class to control the interaction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objects to an ORDBMS format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depends on the level of support for object orientation by the ORDBMS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objects to an RDBMS format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56845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RDBMS-Based Object Storage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549275" y="1828800"/>
            <a:ext cx="8042275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(often conflicting) dimensions: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storage efficiency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 the tables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redundant data and the occurrence of null values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speed of access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De-normalize some tables to reduce processing time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similar records together (clustering)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indexes to quickly locate records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each data fact only once in the database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data redundancies and chances of errors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four levels of normalization are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Normal Form:  normalization rules not applied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Normal Form:  no multi-valued attributes (each cell has only a single value)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Normal Form:  no partial dependencies (non-key fields depend on the entire primary key, not just part of it)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Normal Form:  no transitive dependencies (non-key fields do not depend on other non-key fields)</a:t>
            </a:r>
          </a:p>
          <a:p>
            <a:pPr lvl="1" eaLnBrk="1" hangingPunct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11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 of Normalization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453063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Data Access Speed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8137525" cy="3657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De-normalization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joins require processing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some data to a table to reduce the number of joins required (Increases data retrieval speed)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Creates redundancy and should be used sparingly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 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similar records close together on the disk 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time needed to access the disk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Data Access Speed (cont.)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Indexing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file with attribute values and a pointer to the record on the disk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the index file for an entry, then go to the disk to retrieve the record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Accessing a file in memory is much faster than searching a disk</a:t>
            </a:r>
          </a:p>
          <a:p>
            <a:pPr marL="349250" lvl="1" indent="0" eaLnBrk="1" hangingPunct="1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167" t="48449" r="29286" b="40476"/>
          <a:stretch/>
        </p:blipFill>
        <p:spPr>
          <a:xfrm>
            <a:off x="540131" y="3962400"/>
            <a:ext cx="848106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Data Access Storage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371600"/>
            <a:ext cx="5257799" cy="4495800"/>
          </a:xfrm>
        </p:spPr>
        <p:txBody>
          <a:bodyPr/>
          <a:lstStyle/>
          <a:p>
            <a:pPr lv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Data Storage Size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volumetrics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estimate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lvl="1" indent="0" eaLnBrk="1" hangingPunct="1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data + overhead requirements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helps determine the necessary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0000" t="50000" r="45834" b="15891"/>
          <a:stretch/>
        </p:blipFill>
        <p:spPr>
          <a:xfrm>
            <a:off x="5410200" y="1371600"/>
            <a:ext cx="3577758" cy="46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8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Data Access &amp; Manipulation Classes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 that translate between the problem domain classes and object persistent classes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ORDBMS: create one DAM for each concrete PD class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RDBMS: may require more classes since data is spread over more tables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libraries (e.g., Hibernate) are available to help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87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724400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several object-persistence formats.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map problem domain objects to different object-persistence formats.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apply the steps of normalization to a relational database.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optimize a relational database for object storage and access.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indexes for relational databases.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estimate the size of a relational database.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effect of nonfunctional requirements on the data management layer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design the data access and manipulation classes.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11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to an ORDBMS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228600"/>
            <a:ext cx="270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Not presented in class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1341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to an RDBMS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76400"/>
            <a:ext cx="83343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28600"/>
            <a:ext cx="270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Not presented in class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4622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572000"/>
          </a:xfrm>
        </p:spPr>
        <p:txBody>
          <a:bodyPr/>
          <a:lstStyle/>
          <a:p>
            <a:pPr marL="348375" indent="-348375" eaLnBrk="1" hangingPunct="1">
              <a:spcBef>
                <a:spcPts val="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Applications are of little use without data</a:t>
            </a:r>
          </a:p>
          <a:p>
            <a:pPr marL="684925" lvl="1" indent="-348375" eaLnBrk="1" hangingPunct="1">
              <a:spcBef>
                <a:spcPts val="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Data must be stored and accessed efficiently</a:t>
            </a:r>
          </a:p>
          <a:p>
            <a:pPr marL="348375" indent="-348375" eaLnBrk="1" hangingPunct="1">
              <a:spcBef>
                <a:spcPts val="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The data management layer includes:</a:t>
            </a:r>
          </a:p>
          <a:p>
            <a:pPr marL="684737" lvl="1" indent="-336362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Data access and manipulation logic</a:t>
            </a:r>
          </a:p>
          <a:p>
            <a:pPr marL="684737" lvl="1" indent="-336362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Storage design</a:t>
            </a:r>
          </a:p>
          <a:p>
            <a:pPr marL="348375" indent="-348375" eaLnBrk="1" hangingPunct="1">
              <a:spcBef>
                <a:spcPts val="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Four-step design approach:</a:t>
            </a:r>
          </a:p>
          <a:p>
            <a:pPr marL="914400" lvl="1" indent="-457200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Selecting the format of the storage</a:t>
            </a:r>
          </a:p>
          <a:p>
            <a:pPr marL="914400" lvl="1" indent="-457200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Mapping problem-domain objects to object persistence format</a:t>
            </a:r>
          </a:p>
          <a:p>
            <a:pPr marL="914400" lvl="1" indent="-457200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Optimizing the object persistence format</a:t>
            </a:r>
          </a:p>
          <a:p>
            <a:pPr marL="914400" lvl="1" indent="-457200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Designing the data access &amp; manipulation classes</a:t>
            </a:r>
            <a:endParaRPr lang="en-US" sz="2200" dirty="0">
              <a:latin typeface="Times New Roman" panose="02020603050405020304" pitchFamily="18" charset="0"/>
              <a:ea typeface="ＭＳ Ｐゴシック" pitchFamily="-107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Persistence Formats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 (sequential and random access)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 databases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Object-relational databases 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databases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“NoSQL” data stores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Files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access files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(read, write and search) are conducted one record after another (in sequence)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for report writing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Inefficient for searching (an average of 50% of records have to be accessed for each search)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Unordered files add records to the end of the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Ordered files are sorted, but additions &amp; deletions require additional maintenance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for operations (read, write and search)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Inefficient for report writing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File Types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Files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core information (e.g., order and customer data)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held for long periods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require new programs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Look-up files (e.g., zip codes with city and state names)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files 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used to update a master file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deleted once master file is updated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file—records data before &amp; after changes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file—archives of past transactions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Databases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way to store data for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collection of 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key uniquely identifies each row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keys establish relationships between tables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Referential integrity ensures records in different tables are matched properly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you cannot enter an order for a customer that does not exist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Query Language (SQL) is used to access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Operates on complete tables vs. individual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joining tables together to obtain matched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11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Object-Relational Databases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relational database with ability to store objects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Accomplished using user-defined data types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SQL extended to handle complex data types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inheritance varies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 Databases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approaches: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persistence extensions to OO programming language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separate OO database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 extents—a collection of instances of a class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class is uniquely identified with an Object ID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ID is also used to relate classes together (foreign key not necessary)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Inheritance is supported but is language dependent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a small market share due to its steep learning curve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SA&amp;D_Ch08TextUpdate</Template>
  <TotalTime>9428</TotalTime>
  <Words>991</Words>
  <Application>Microsoft Macintosh PowerPoint</Application>
  <PresentationFormat>On-screen Show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   TIM 58 Chapter 9: Data Management Layer Design</vt:lpstr>
      <vt:lpstr>Objectives</vt:lpstr>
      <vt:lpstr>Introduction</vt:lpstr>
      <vt:lpstr>Object Persistence Formats</vt:lpstr>
      <vt:lpstr>Electronic Files</vt:lpstr>
      <vt:lpstr>Application File Types</vt:lpstr>
      <vt:lpstr>Relational Databases</vt:lpstr>
      <vt:lpstr>Object-Relational Databases</vt:lpstr>
      <vt:lpstr>Object-Oriented Databases</vt:lpstr>
      <vt:lpstr>NoSQL Data Stores</vt:lpstr>
      <vt:lpstr>Selecting Persistence Formats</vt:lpstr>
      <vt:lpstr>Mapping Problem-Domain Objects to Object-Persistence Formats</vt:lpstr>
      <vt:lpstr>Optimizing RDBMS-Based Object Storage</vt:lpstr>
      <vt:lpstr>Normalization</vt:lpstr>
      <vt:lpstr>Steps of Normalization</vt:lpstr>
      <vt:lpstr>Optimizing Data Access Speed</vt:lpstr>
      <vt:lpstr>Optimizing Data Access Speed (cont.)</vt:lpstr>
      <vt:lpstr>Optimizing Data Access Storage</vt:lpstr>
      <vt:lpstr>Designing Data Access &amp; Manipulation Classes</vt:lpstr>
      <vt:lpstr>Mapping to an ORDBMS</vt:lpstr>
      <vt:lpstr>Mapping to an RDBMS</vt:lpstr>
    </vt:vector>
  </TitlesOfParts>
  <Company>USMA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Project Selection &amp; Management</dc:title>
  <dc:creator>Fernando Maymí</dc:creator>
  <cp:lastModifiedBy>Brent Haddad</cp:lastModifiedBy>
  <cp:revision>96</cp:revision>
  <dcterms:created xsi:type="dcterms:W3CDTF">2015-01-22T13:38:23Z</dcterms:created>
  <dcterms:modified xsi:type="dcterms:W3CDTF">2017-02-28T23:52:45Z</dcterms:modified>
</cp:coreProperties>
</file>